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Barlow Semi Condensed"/>
      <p:regular r:id="rId22"/>
      <p:bold r:id="rId23"/>
      <p:italic r:id="rId24"/>
      <p:boldItalic r:id="rId25"/>
    </p:embeddedFont>
    <p:embeddedFont>
      <p:font typeface="Barlow Semi Condensed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arlowSemiCondense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BarlowSemiCondensed-italic.fntdata"/><Relationship Id="rId23" Type="http://schemas.openxmlformats.org/officeDocument/2006/relationships/font" Target="fonts/BarlowSemi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SemiCondensedSemiBold-regular.fntdata"/><Relationship Id="rId25" Type="http://schemas.openxmlformats.org/officeDocument/2006/relationships/font" Target="fonts/BarlowSemiCondensed-boldItalic.fntdata"/><Relationship Id="rId28" Type="http://schemas.openxmlformats.org/officeDocument/2006/relationships/font" Target="fonts/BarlowSemiCondensedSemiBold-italic.fntdata"/><Relationship Id="rId27" Type="http://schemas.openxmlformats.org/officeDocument/2006/relationships/font" Target="fonts/BarlowSemiCondensed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4882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4882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70488246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70488246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70488246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7048824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human safety component, requiring robot to navigate around moving “humans” who might also be in the room with the robot while cleaning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7048824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7048824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0ab3fd18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0ab3fd18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7048824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7048824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0ab3fd18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0ab3fd1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7048824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7048824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→ Assistive Care for those who can’t do tasks like cleaning dishes on their own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7048824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7048824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7048824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7048824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70488246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7048824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7048824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7048824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70488246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70488246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70488246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70488246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70488246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7048824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fMGsx2bZajhAzg8Eviq6OhzCasSEX8-P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38000"/>
          </a:blip>
          <a:srcRect b="5140" l="0" r="0" t="514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87908" y="612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Robusser</a:t>
            </a:r>
            <a:r>
              <a:rPr b="1" lang="en" sz="4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Dish Washing Robot</a:t>
            </a:r>
            <a:endParaRPr b="1" sz="4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70125" y="2741101"/>
            <a:ext cx="85206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" sz="355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CS225A Final Project Presentation</a:t>
            </a:r>
            <a:endParaRPr sz="355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David Ihim, AJ Arnolie, Abhyudit Manhas</a:t>
            </a:r>
            <a:endParaRPr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975" y="424925"/>
            <a:ext cx="7148050" cy="40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377950" y="4496050"/>
            <a:ext cx="438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Figure 1. </a:t>
            </a:r>
            <a:r>
              <a:rPr i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Working Implementation of Dynamic Dishwasher.</a:t>
            </a:r>
            <a:endParaRPr i="1"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Future Work</a:t>
            </a: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🎯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311700" y="1152475"/>
            <a:ext cx="80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Control robot through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haptics</a:t>
            </a:r>
            <a:endParaRPr b="1"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End effector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camera with stereo vision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Improving/specializing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gripper design 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each dish type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Include support for a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greater variety of dishes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including cups and bowls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Incorporate a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second arm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interact with the dishwasher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Increase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room complexity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increase number of places dishes might be placed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Bussing in a restaurant setting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mobile dish storage system 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transport multiple dishes to the sink at once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 amt="38000"/>
          </a:blip>
          <a:srcRect b="5140" l="0" r="0" t="514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311700" y="1593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2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THANK YOU!</a:t>
            </a:r>
            <a:endParaRPr b="1" sz="482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11700" y="279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2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Any Questions?</a:t>
            </a:r>
            <a:endParaRPr b="1" i="1" sz="292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Work Timeline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311700" y="1017725"/>
            <a:ext cx="85206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 5 -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Finalize project details and begin building out environment and robot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models for table, plate, and dishwasher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 6 -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Continue developing environment; Begin work on navigation for mobile base and control strategy for manipulators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 7 - 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Continue developing integration of the haptic device for manipulator control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 8 - 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Finish navigation for the mobile base 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Weeks 9 -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Finish contact modeling &amp; haptic control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 using haptics to pick up a plate and place it within the dishwasher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Weeks 9 - 10 -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Work on extensions if time permits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June 8th (Week 10) -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Final Project Presentation and Demo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624500" y="3908450"/>
            <a:ext cx="5895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AJ - </a:t>
            </a: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Simulation Environment + Robot Design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bhyudit - 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Control of mobile base and operational space control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David - </a:t>
            </a: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</a:t>
            </a: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Manipulation (contact modeling / haptic control)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455350" y="6878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55350" y="6827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</a:t>
            </a:r>
            <a:endParaRPr sz="500"/>
          </a:p>
        </p:txBody>
      </p:sp>
      <p:sp>
        <p:nvSpPr>
          <p:cNvPr id="241" name="Google Shape;241;p27"/>
          <p:cNvSpPr/>
          <p:nvPr/>
        </p:nvSpPr>
        <p:spPr>
          <a:xfrm>
            <a:off x="455350" y="18115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455350" y="18064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endParaRPr sz="500"/>
          </a:p>
        </p:txBody>
      </p:sp>
      <p:sp>
        <p:nvSpPr>
          <p:cNvPr id="243" name="Google Shape;243;p27"/>
          <p:cNvSpPr/>
          <p:nvPr/>
        </p:nvSpPr>
        <p:spPr>
          <a:xfrm>
            <a:off x="455350" y="29353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455350" y="29302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endParaRPr sz="500"/>
          </a:p>
        </p:txBody>
      </p:sp>
      <p:sp>
        <p:nvSpPr>
          <p:cNvPr id="245" name="Google Shape;245;p27"/>
          <p:cNvSpPr/>
          <p:nvPr/>
        </p:nvSpPr>
        <p:spPr>
          <a:xfrm>
            <a:off x="455350" y="40591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455350" y="40540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</a:t>
            </a:r>
            <a:endParaRPr sz="500"/>
          </a:p>
        </p:txBody>
      </p:sp>
      <p:sp>
        <p:nvSpPr>
          <p:cNvPr id="247" name="Google Shape;247;p27"/>
          <p:cNvSpPr/>
          <p:nvPr/>
        </p:nvSpPr>
        <p:spPr>
          <a:xfrm>
            <a:off x="2626016" y="6980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2626016" y="6929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500"/>
          </a:p>
        </p:txBody>
      </p:sp>
      <p:sp>
        <p:nvSpPr>
          <p:cNvPr id="249" name="Google Shape;249;p27"/>
          <p:cNvSpPr/>
          <p:nvPr/>
        </p:nvSpPr>
        <p:spPr>
          <a:xfrm>
            <a:off x="2626016" y="18217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2626016" y="18166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500"/>
          </a:p>
        </p:txBody>
      </p:sp>
      <p:sp>
        <p:nvSpPr>
          <p:cNvPr id="251" name="Google Shape;251;p27"/>
          <p:cNvSpPr/>
          <p:nvPr/>
        </p:nvSpPr>
        <p:spPr>
          <a:xfrm>
            <a:off x="2626016" y="29455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2626016" y="29404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</a:t>
            </a:r>
            <a:endParaRPr sz="500"/>
          </a:p>
        </p:txBody>
      </p:sp>
      <p:sp>
        <p:nvSpPr>
          <p:cNvPr id="253" name="Google Shape;253;p27"/>
          <p:cNvSpPr/>
          <p:nvPr/>
        </p:nvSpPr>
        <p:spPr>
          <a:xfrm>
            <a:off x="2626016" y="40693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2626016" y="40642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</a:t>
            </a:r>
            <a:endParaRPr sz="500"/>
          </a:p>
        </p:txBody>
      </p:sp>
      <p:sp>
        <p:nvSpPr>
          <p:cNvPr id="255" name="Google Shape;255;p27"/>
          <p:cNvSpPr/>
          <p:nvPr/>
        </p:nvSpPr>
        <p:spPr>
          <a:xfrm>
            <a:off x="4892791" y="6929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4892791" y="6878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endParaRPr sz="500"/>
          </a:p>
        </p:txBody>
      </p:sp>
      <p:sp>
        <p:nvSpPr>
          <p:cNvPr id="257" name="Google Shape;257;p27"/>
          <p:cNvSpPr/>
          <p:nvPr/>
        </p:nvSpPr>
        <p:spPr>
          <a:xfrm>
            <a:off x="4892791" y="18166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892791" y="18115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500"/>
          </a:p>
        </p:txBody>
      </p:sp>
      <p:sp>
        <p:nvSpPr>
          <p:cNvPr id="259" name="Google Shape;259;p27"/>
          <p:cNvSpPr/>
          <p:nvPr/>
        </p:nvSpPr>
        <p:spPr>
          <a:xfrm>
            <a:off x="4892791" y="29404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4892791" y="29353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H</a:t>
            </a:r>
            <a:endParaRPr sz="500"/>
          </a:p>
        </p:txBody>
      </p:sp>
      <p:sp>
        <p:nvSpPr>
          <p:cNvPr id="261" name="Google Shape;261;p27"/>
          <p:cNvSpPr/>
          <p:nvPr/>
        </p:nvSpPr>
        <p:spPr>
          <a:xfrm>
            <a:off x="4892791" y="40642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892791" y="40591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J</a:t>
            </a:r>
            <a:endParaRPr sz="500"/>
          </a:p>
        </p:txBody>
      </p:sp>
      <p:sp>
        <p:nvSpPr>
          <p:cNvPr id="263" name="Google Shape;263;p27"/>
          <p:cNvSpPr/>
          <p:nvPr/>
        </p:nvSpPr>
        <p:spPr>
          <a:xfrm>
            <a:off x="7007166" y="6929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7007166" y="6878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endParaRPr sz="500"/>
          </a:p>
        </p:txBody>
      </p:sp>
      <p:sp>
        <p:nvSpPr>
          <p:cNvPr id="265" name="Google Shape;265;p27"/>
          <p:cNvSpPr/>
          <p:nvPr/>
        </p:nvSpPr>
        <p:spPr>
          <a:xfrm>
            <a:off x="7007166" y="18166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7007166" y="18115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500"/>
          </a:p>
        </p:txBody>
      </p:sp>
      <p:sp>
        <p:nvSpPr>
          <p:cNvPr id="267" name="Google Shape;267;p27"/>
          <p:cNvSpPr txBox="1"/>
          <p:nvPr/>
        </p:nvSpPr>
        <p:spPr>
          <a:xfrm>
            <a:off x="7460894" y="665500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Close Gripper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7460894" y="1789275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Open Gripper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5518675" y="291735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5518675" y="405222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5299031" y="278349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72" name="Google Shape;272;p27"/>
          <p:cNvSpPr txBox="1"/>
          <p:nvPr/>
        </p:nvSpPr>
        <p:spPr>
          <a:xfrm>
            <a:off x="5341072" y="39159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73" name="Google Shape;273;p27"/>
          <p:cNvSpPr txBox="1"/>
          <p:nvPr/>
        </p:nvSpPr>
        <p:spPr>
          <a:xfrm>
            <a:off x="3250358" y="290684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250358" y="404171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030714" y="27729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76" name="Google Shape;276;p27"/>
          <p:cNvSpPr txBox="1"/>
          <p:nvPr/>
        </p:nvSpPr>
        <p:spPr>
          <a:xfrm>
            <a:off x="3072756" y="390547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77" name="Google Shape;277;p27"/>
          <p:cNvSpPr txBox="1"/>
          <p:nvPr/>
        </p:nvSpPr>
        <p:spPr>
          <a:xfrm>
            <a:off x="1078925" y="290684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1078925" y="404171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859281" y="27729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80" name="Google Shape;280;p27"/>
          <p:cNvSpPr txBox="1"/>
          <p:nvPr/>
        </p:nvSpPr>
        <p:spPr>
          <a:xfrm>
            <a:off x="901323" y="390547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81" name="Google Shape;281;p27"/>
          <p:cNvSpPr txBox="1"/>
          <p:nvPr/>
        </p:nvSpPr>
        <p:spPr>
          <a:xfrm>
            <a:off x="5505523" y="67602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5505523" y="18109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5285893" y="54216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84" name="Google Shape;284;p27"/>
          <p:cNvSpPr txBox="1"/>
          <p:nvPr/>
        </p:nvSpPr>
        <p:spPr>
          <a:xfrm>
            <a:off x="5327934" y="16746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85" name="Google Shape;285;p27"/>
          <p:cNvSpPr txBox="1"/>
          <p:nvPr/>
        </p:nvSpPr>
        <p:spPr>
          <a:xfrm>
            <a:off x="3237226" y="6655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237226" y="180037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017576" y="5316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88" name="Google Shape;288;p27"/>
          <p:cNvSpPr txBox="1"/>
          <p:nvPr/>
        </p:nvSpPr>
        <p:spPr>
          <a:xfrm>
            <a:off x="3059618" y="166414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89" name="Google Shape;289;p27"/>
          <p:cNvSpPr txBox="1"/>
          <p:nvPr/>
        </p:nvSpPr>
        <p:spPr>
          <a:xfrm>
            <a:off x="1065802" y="6655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065802" y="180037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846144" y="5316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292" name="Google Shape;292;p27"/>
          <p:cNvSpPr txBox="1"/>
          <p:nvPr/>
        </p:nvSpPr>
        <p:spPr>
          <a:xfrm>
            <a:off x="888185" y="166414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293" name="Google Shape;293;p27"/>
          <p:cNvSpPr/>
          <p:nvPr/>
        </p:nvSpPr>
        <p:spPr>
          <a:xfrm>
            <a:off x="7007166" y="29404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7007166" y="29353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</a:t>
            </a:r>
            <a:endParaRPr sz="500"/>
          </a:p>
        </p:txBody>
      </p:sp>
      <p:sp>
        <p:nvSpPr>
          <p:cNvPr id="295" name="Google Shape;295;p27"/>
          <p:cNvSpPr txBox="1"/>
          <p:nvPr/>
        </p:nvSpPr>
        <p:spPr>
          <a:xfrm>
            <a:off x="7460894" y="2913050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SWITCH TO BASE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Project Description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17725"/>
            <a:ext cx="46713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32242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 Task: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Dish Washing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●"/>
            </a:pPr>
            <a:r>
              <a:rPr b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Motivation: 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Assistive Care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●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Given a table containing dishes in a room, the robot: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Navigate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room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Pick up</a:t>
            </a:r>
            <a:r>
              <a:rPr b="1"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used dishes and cups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Rinse them in the </a:t>
            </a:r>
            <a:r>
              <a:rPr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sink</a:t>
            </a:r>
            <a:endParaRPr i="1"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Then, put them in the </a:t>
            </a:r>
            <a:r>
              <a:rPr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dishwasher</a:t>
            </a:r>
            <a:endParaRPr i="1"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Return to </a:t>
            </a:r>
            <a:r>
              <a:rPr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charging state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●"/>
            </a:pPr>
            <a:r>
              <a:rPr b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 Design:</a:t>
            </a:r>
            <a:endParaRPr b="1"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Single </a:t>
            </a:r>
            <a:r>
              <a:rPr b="1"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moving base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with </a:t>
            </a:r>
            <a:r>
              <a:rPr b="1" i="1"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one 7-DoF arm</a:t>
            </a: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attached for picking up arbitrarily positioned objects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242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 Semi Condensed"/>
              <a:buChar char="○"/>
            </a:pPr>
            <a:r>
              <a:rPr lang="en" sz="311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Arm positioned such that it can reach both the table top and dishwasher down below</a:t>
            </a:r>
            <a:endParaRPr sz="311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82" y="0"/>
            <a:ext cx="3581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Project </a:t>
            </a: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Environment Description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81675" y="1017725"/>
            <a:ext cx="2568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28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Planned </a:t>
            </a:r>
            <a:r>
              <a:rPr b="1" lang="en" sz="2028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Room Layout</a:t>
            </a:r>
            <a:endParaRPr b="1" sz="2028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31475" y="1719625"/>
            <a:ext cx="2524500" cy="29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207225" y="2662100"/>
            <a:ext cx="1173000" cy="1440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31475" y="1719625"/>
            <a:ext cx="2524500" cy="37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072425" y="1719625"/>
            <a:ext cx="612600" cy="3753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459825" y="1719625"/>
            <a:ext cx="6126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0775" y="1753375"/>
            <a:ext cx="67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Dishwasher</a:t>
            </a:r>
            <a:endParaRPr b="1" sz="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50125" y="2624550"/>
            <a:ext cx="48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Table</a:t>
            </a:r>
            <a:endParaRPr b="1" sz="1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108025" y="3718775"/>
            <a:ext cx="209400" cy="20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280975" y="3718775"/>
            <a:ext cx="209400" cy="20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102550" y="3132625"/>
            <a:ext cx="209400" cy="20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275500" y="3132625"/>
            <a:ext cx="209400" cy="20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1963650" y="3241538"/>
            <a:ext cx="48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Plate</a:t>
            </a:r>
            <a:endParaRPr b="1" sz="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969125" y="3828039"/>
            <a:ext cx="48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Plate</a:t>
            </a:r>
            <a:endParaRPr b="1" sz="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139338" y="3241538"/>
            <a:ext cx="48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Plate</a:t>
            </a:r>
            <a:endParaRPr b="1" sz="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144813" y="3828039"/>
            <a:ext cx="48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Plate</a:t>
            </a:r>
            <a:endParaRPr b="1" sz="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519425" y="2249250"/>
            <a:ext cx="375300" cy="37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2463475" y="2267550"/>
            <a:ext cx="48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8" name="Google Shape;88;p15"/>
          <p:cNvSpPr/>
          <p:nvPr/>
        </p:nvSpPr>
        <p:spPr>
          <a:xfrm rot="5400000">
            <a:off x="2463475" y="2850050"/>
            <a:ext cx="487200" cy="111300"/>
          </a:xfrm>
          <a:prstGeom prst="rightArrow">
            <a:avLst>
              <a:gd fmla="val 50000" name="adj1"/>
              <a:gd fmla="val 5092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568352" y="4215995"/>
            <a:ext cx="487200" cy="438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474000" y="4204600"/>
            <a:ext cx="6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Charging 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Area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847225" y="1719625"/>
            <a:ext cx="612600" cy="375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909925" y="1753375"/>
            <a:ext cx="48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Sink</a:t>
            </a:r>
            <a:endParaRPr b="1" sz="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100" y="1523931"/>
            <a:ext cx="5214075" cy="32638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6136225" y="3197900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Table</a:t>
            </a:r>
            <a:endParaRPr b="1" sz="12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683225" y="3979700"/>
            <a:ext cx="67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Charging Area</a:t>
            </a:r>
            <a:endParaRPr b="1" sz="1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7510425" y="3564938"/>
            <a:ext cx="48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Sink</a:t>
            </a:r>
            <a:endParaRPr b="1" sz="1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287275" y="2609250"/>
            <a:ext cx="96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Dish Washer</a:t>
            </a:r>
            <a:endParaRPr b="1" sz="1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457725" y="4093675"/>
            <a:ext cx="487200" cy="3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020088" y="1017725"/>
            <a:ext cx="42441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87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Final</a:t>
            </a:r>
            <a:r>
              <a:rPr b="1" lang="en" sz="1987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Room Layout</a:t>
            </a:r>
            <a:endParaRPr b="1" sz="1987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363375" y="4055125"/>
            <a:ext cx="67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Robot</a:t>
            </a:r>
            <a:endParaRPr b="1"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8731" y="3142106"/>
            <a:ext cx="8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Plates and Cups</a:t>
            </a:r>
            <a:endParaRPr b="1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2" name="Google Shape;102;p15"/>
          <p:cNvSpPr/>
          <p:nvPr/>
        </p:nvSpPr>
        <p:spPr>
          <a:xfrm rot="-1455069">
            <a:off x="5449211" y="3299864"/>
            <a:ext cx="435315" cy="67409"/>
          </a:xfrm>
          <a:prstGeom prst="rightArrow">
            <a:avLst>
              <a:gd fmla="val 50000" name="adj1"/>
              <a:gd fmla="val 5092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1088867">
            <a:off x="5449188" y="3503064"/>
            <a:ext cx="435356" cy="67262"/>
          </a:xfrm>
          <a:prstGeom prst="rightArrow">
            <a:avLst>
              <a:gd fmla="val 50000" name="adj1"/>
              <a:gd fmla="val 5092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8" y="215826"/>
            <a:ext cx="3558907" cy="217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75" y="215825"/>
            <a:ext cx="3567293" cy="217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115" y="2500267"/>
            <a:ext cx="3567299" cy="21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258" y="2497701"/>
            <a:ext cx="3558907" cy="21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377950" y="4723525"/>
            <a:ext cx="438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Figure 1. </a:t>
            </a:r>
            <a:r>
              <a:rPr i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Views of Operating Environment.</a:t>
            </a:r>
            <a:endParaRPr i="1"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Project Interaction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094925"/>
            <a:ext cx="82830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Initially planned to use Haptic Device but ran into several technical issues with setup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Controls: Keyboard Input</a:t>
            </a:r>
            <a:endParaRPr b="1"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55350" y="20594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55350" y="20543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</a:t>
            </a:r>
            <a:endParaRPr sz="500"/>
          </a:p>
        </p:txBody>
      </p:sp>
      <p:sp>
        <p:nvSpPr>
          <p:cNvPr id="121" name="Google Shape;121;p17"/>
          <p:cNvSpPr/>
          <p:nvPr/>
        </p:nvSpPr>
        <p:spPr>
          <a:xfrm>
            <a:off x="455350" y="28021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455350" y="27970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endParaRPr sz="500"/>
          </a:p>
        </p:txBody>
      </p:sp>
      <p:sp>
        <p:nvSpPr>
          <p:cNvPr id="123" name="Google Shape;123;p17"/>
          <p:cNvSpPr/>
          <p:nvPr/>
        </p:nvSpPr>
        <p:spPr>
          <a:xfrm>
            <a:off x="455350" y="35449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455350" y="35398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endParaRPr sz="500"/>
          </a:p>
        </p:txBody>
      </p:sp>
      <p:sp>
        <p:nvSpPr>
          <p:cNvPr id="125" name="Google Shape;125;p17"/>
          <p:cNvSpPr/>
          <p:nvPr/>
        </p:nvSpPr>
        <p:spPr>
          <a:xfrm>
            <a:off x="455350" y="42877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55350" y="42826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</a:t>
            </a:r>
            <a:endParaRPr sz="500"/>
          </a:p>
        </p:txBody>
      </p:sp>
      <p:sp>
        <p:nvSpPr>
          <p:cNvPr id="127" name="Google Shape;127;p17"/>
          <p:cNvSpPr/>
          <p:nvPr/>
        </p:nvSpPr>
        <p:spPr>
          <a:xfrm>
            <a:off x="2626016" y="20696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626016" y="20645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500"/>
          </a:p>
        </p:txBody>
      </p:sp>
      <p:sp>
        <p:nvSpPr>
          <p:cNvPr id="129" name="Google Shape;129;p17"/>
          <p:cNvSpPr/>
          <p:nvPr/>
        </p:nvSpPr>
        <p:spPr>
          <a:xfrm>
            <a:off x="2626016" y="28123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626016" y="28072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500"/>
          </a:p>
        </p:txBody>
      </p:sp>
      <p:sp>
        <p:nvSpPr>
          <p:cNvPr id="131" name="Google Shape;131;p17"/>
          <p:cNvSpPr/>
          <p:nvPr/>
        </p:nvSpPr>
        <p:spPr>
          <a:xfrm>
            <a:off x="2626016" y="35551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2626016" y="35500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</a:t>
            </a:r>
            <a:endParaRPr sz="500"/>
          </a:p>
        </p:txBody>
      </p:sp>
      <p:sp>
        <p:nvSpPr>
          <p:cNvPr id="133" name="Google Shape;133;p17"/>
          <p:cNvSpPr/>
          <p:nvPr/>
        </p:nvSpPr>
        <p:spPr>
          <a:xfrm>
            <a:off x="2626016" y="42979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626016" y="42928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</a:t>
            </a:r>
            <a:endParaRPr sz="500"/>
          </a:p>
        </p:txBody>
      </p:sp>
      <p:sp>
        <p:nvSpPr>
          <p:cNvPr id="135" name="Google Shape;135;p17"/>
          <p:cNvSpPr/>
          <p:nvPr/>
        </p:nvSpPr>
        <p:spPr>
          <a:xfrm>
            <a:off x="4892791" y="20645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892791" y="20594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</a:t>
            </a:r>
            <a:endParaRPr sz="500"/>
          </a:p>
        </p:txBody>
      </p:sp>
      <p:sp>
        <p:nvSpPr>
          <p:cNvPr id="137" name="Google Shape;137;p17"/>
          <p:cNvSpPr/>
          <p:nvPr/>
        </p:nvSpPr>
        <p:spPr>
          <a:xfrm>
            <a:off x="4892791" y="28072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4892791" y="28021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500"/>
          </a:p>
        </p:txBody>
      </p:sp>
      <p:sp>
        <p:nvSpPr>
          <p:cNvPr id="139" name="Google Shape;139;p17"/>
          <p:cNvSpPr/>
          <p:nvPr/>
        </p:nvSpPr>
        <p:spPr>
          <a:xfrm>
            <a:off x="4892791" y="35500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892791" y="35449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H</a:t>
            </a:r>
            <a:endParaRPr sz="500"/>
          </a:p>
        </p:txBody>
      </p:sp>
      <p:sp>
        <p:nvSpPr>
          <p:cNvPr id="141" name="Google Shape;141;p17"/>
          <p:cNvSpPr/>
          <p:nvPr/>
        </p:nvSpPr>
        <p:spPr>
          <a:xfrm>
            <a:off x="4892791" y="429283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4892791" y="428772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J</a:t>
            </a:r>
            <a:endParaRPr sz="500"/>
          </a:p>
        </p:txBody>
      </p:sp>
      <p:sp>
        <p:nvSpPr>
          <p:cNvPr id="143" name="Google Shape;143;p17"/>
          <p:cNvSpPr/>
          <p:nvPr/>
        </p:nvSpPr>
        <p:spPr>
          <a:xfrm>
            <a:off x="7007166" y="206451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007166" y="205940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endParaRPr sz="500"/>
          </a:p>
        </p:txBody>
      </p:sp>
      <p:sp>
        <p:nvSpPr>
          <p:cNvPr id="145" name="Google Shape;145;p17"/>
          <p:cNvSpPr/>
          <p:nvPr/>
        </p:nvSpPr>
        <p:spPr>
          <a:xfrm>
            <a:off x="7007166" y="2807285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7007166" y="2802176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500"/>
          </a:p>
        </p:txBody>
      </p:sp>
      <p:sp>
        <p:nvSpPr>
          <p:cNvPr id="147" name="Google Shape;147;p17"/>
          <p:cNvSpPr txBox="1"/>
          <p:nvPr/>
        </p:nvSpPr>
        <p:spPr>
          <a:xfrm>
            <a:off x="7460894" y="2037100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Close Gripper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460894" y="2779875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Open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Gripper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518675" y="352695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5518675" y="428082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5299031" y="339309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52" name="Google Shape;152;p17"/>
          <p:cNvSpPr txBox="1"/>
          <p:nvPr/>
        </p:nvSpPr>
        <p:spPr>
          <a:xfrm>
            <a:off x="5341072" y="41445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53" name="Google Shape;153;p17"/>
          <p:cNvSpPr txBox="1"/>
          <p:nvPr/>
        </p:nvSpPr>
        <p:spPr>
          <a:xfrm>
            <a:off x="3250358" y="351644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250358" y="427031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030714" y="33825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56" name="Google Shape;156;p17"/>
          <p:cNvSpPr txBox="1"/>
          <p:nvPr/>
        </p:nvSpPr>
        <p:spPr>
          <a:xfrm>
            <a:off x="3072756" y="413407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57" name="Google Shape;157;p17"/>
          <p:cNvSpPr txBox="1"/>
          <p:nvPr/>
        </p:nvSpPr>
        <p:spPr>
          <a:xfrm>
            <a:off x="1078925" y="3516440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078925" y="4270315"/>
            <a:ext cx="119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Rotation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859281" y="338258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60" name="Google Shape;160;p17"/>
          <p:cNvSpPr txBox="1"/>
          <p:nvPr/>
        </p:nvSpPr>
        <p:spPr>
          <a:xfrm>
            <a:off x="901323" y="4134078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61" name="Google Shape;161;p17"/>
          <p:cNvSpPr txBox="1"/>
          <p:nvPr/>
        </p:nvSpPr>
        <p:spPr>
          <a:xfrm>
            <a:off x="5505523" y="204762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505523" y="28015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Z-Axis 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285893" y="191376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64" name="Google Shape;164;p17"/>
          <p:cNvSpPr txBox="1"/>
          <p:nvPr/>
        </p:nvSpPr>
        <p:spPr>
          <a:xfrm>
            <a:off x="5327934" y="26652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65" name="Google Shape;165;p17"/>
          <p:cNvSpPr txBox="1"/>
          <p:nvPr/>
        </p:nvSpPr>
        <p:spPr>
          <a:xfrm>
            <a:off x="3237226" y="20371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237226" y="279097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Y-Axis 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017576" y="19032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68" name="Google Shape;168;p17"/>
          <p:cNvSpPr txBox="1"/>
          <p:nvPr/>
        </p:nvSpPr>
        <p:spPr>
          <a:xfrm>
            <a:off x="3059618" y="265474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69" name="Google Shape;169;p17"/>
          <p:cNvSpPr txBox="1"/>
          <p:nvPr/>
        </p:nvSpPr>
        <p:spPr>
          <a:xfrm>
            <a:off x="1065802" y="2037100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1065802" y="2790975"/>
            <a:ext cx="13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X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-Axis </a:t>
            </a: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MOvement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46144" y="190325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3100"/>
          </a:p>
        </p:txBody>
      </p:sp>
      <p:sp>
        <p:nvSpPr>
          <p:cNvPr id="172" name="Google Shape;172;p17"/>
          <p:cNvSpPr txBox="1"/>
          <p:nvPr/>
        </p:nvSpPr>
        <p:spPr>
          <a:xfrm>
            <a:off x="888185" y="2654747"/>
            <a:ext cx="37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3100"/>
          </a:p>
        </p:txBody>
      </p:sp>
      <p:sp>
        <p:nvSpPr>
          <p:cNvPr id="173" name="Google Shape;173;p17"/>
          <p:cNvSpPr/>
          <p:nvPr/>
        </p:nvSpPr>
        <p:spPr>
          <a:xfrm>
            <a:off x="7007166" y="3550060"/>
            <a:ext cx="374700" cy="38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7007166" y="3544951"/>
            <a:ext cx="37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</a:t>
            </a:r>
            <a:endParaRPr sz="500"/>
          </a:p>
        </p:txBody>
      </p:sp>
      <p:sp>
        <p:nvSpPr>
          <p:cNvPr id="175" name="Google Shape;175;p17"/>
          <p:cNvSpPr txBox="1"/>
          <p:nvPr/>
        </p:nvSpPr>
        <p:spPr>
          <a:xfrm>
            <a:off x="7460894" y="3522650"/>
            <a:ext cx="197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SWITCH TO BASE</a:t>
            </a:r>
            <a:endParaRPr b="1"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Planning and Control Strategies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311700" y="1152475"/>
            <a:ext cx="45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Mobile Base</a:t>
            </a: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Autonomous)</a:t>
            </a:r>
            <a:endParaRPr b="1"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Using a repulsive potential field for the central table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Obstacles are assumed to be small circular blobs distributed on the perimeter of the table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One 7-DoF arm (Ke</a:t>
            </a:r>
            <a:r>
              <a:rPr b="1"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yboard)</a:t>
            </a:r>
            <a:endParaRPr b="1"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○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Operational Space Controller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850" y="1739050"/>
            <a:ext cx="3960350" cy="7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450" y="2873900"/>
            <a:ext cx="3910751" cy="7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Mobile Base Navigation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 title="screen-capture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650" y="1050275"/>
            <a:ext cx="5096700" cy="38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Control Description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0" y="984950"/>
            <a:ext cx="4481700" cy="3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●"/>
            </a:pPr>
            <a:r>
              <a:rPr b="1"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State Machine:</a:t>
            </a:r>
            <a:endParaRPr b="1"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1" marL="9144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○"/>
            </a:pPr>
            <a:r>
              <a:rPr b="1"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States</a:t>
            </a:r>
            <a:endParaRPr b="1"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Wait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Navigate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Manipulate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1" marL="9144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○"/>
            </a:pPr>
            <a:r>
              <a:rPr b="1"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Tasks</a:t>
            </a:r>
            <a:endParaRPr b="1"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Waiting / Charging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Find dirty plate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Pick up dirty plate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Take dirty plate to sink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Wash rinsed plate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Take rinsed plate to dishwasher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Put rinsed plate in dishwasher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2" marL="1371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■"/>
            </a:pPr>
            <a:r>
              <a:rPr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Return to Charger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23850" lvl="0" marL="45720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Semi Condensed"/>
              <a:buChar char="●"/>
            </a:pPr>
            <a:r>
              <a:rPr b="1" lang="en" sz="15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 Control Modes: BASE and ARM Controller</a:t>
            </a:r>
            <a:endParaRPr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25" y="1049700"/>
            <a:ext cx="5240350" cy="34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Challenges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311700" y="1087750"/>
            <a:ext cx="47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Recognizing robotic gripper depth from 2D display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Collision Avoidance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Grasping plates and cups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Tuning the simulator’s dynamics and object(s) inertial properties 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Interacting with and modifying dynamic objects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Creating a mobile and interactive dishwasher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23023" t="0"/>
          <a:stretch/>
        </p:blipFill>
        <p:spPr>
          <a:xfrm>
            <a:off x="5061900" y="1153262"/>
            <a:ext cx="3882374" cy="2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